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62" r:id="rId4"/>
    <p:sldId id="263" r:id="rId5"/>
    <p:sldId id="264" r:id="rId6"/>
    <p:sldId id="261" r:id="rId7"/>
  </p:sldIdLst>
  <p:sldSz cx="9144000" cy="5143500" type="screen16x9"/>
  <p:notesSz cx="6858000" cy="9144000"/>
  <p:embeddedFontLst>
    <p:embeddedFont>
      <p:font typeface="Nunito" pitchFamily="2" charset="0"/>
      <p:regular r:id="rId9"/>
      <p:bold r:id="rId10"/>
      <p:italic r:id="rId11"/>
      <p:boldItalic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5" d="100"/>
          <a:sy n="135" d="100"/>
        </p:scale>
        <p:origin x="888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3083194b97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3083194b97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3083194b97f_0_1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3083194b97f_0_1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accent6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 rot="10800000">
            <a:off x="5058905" y="0"/>
            <a:ext cx="4085100" cy="20526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20327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" name="Google Shape;14;p2"/>
          <p:cNvGrpSpPr/>
          <p:nvPr/>
        </p:nvGrpSpPr>
        <p:grpSpPr>
          <a:xfrm>
            <a:off x="255200" y="592"/>
            <a:ext cx="2250363" cy="1044300"/>
            <a:chOff x="255200" y="592"/>
            <a:chExt cx="2250363" cy="1044300"/>
          </a:xfrm>
        </p:grpSpPr>
        <p:sp>
          <p:nvSpPr>
            <p:cNvPr id="15" name="Google Shape;15;p2"/>
            <p:cNvSpPr/>
            <p:nvPr/>
          </p:nvSpPr>
          <p:spPr>
            <a:xfrm>
              <a:off x="764063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509632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255200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" name="Google Shape;18;p2"/>
          <p:cNvGrpSpPr/>
          <p:nvPr/>
        </p:nvGrpSpPr>
        <p:grpSpPr>
          <a:xfrm>
            <a:off x="905395" y="592"/>
            <a:ext cx="2250363" cy="1044300"/>
            <a:chOff x="905395" y="592"/>
            <a:chExt cx="2250363" cy="1044300"/>
          </a:xfrm>
        </p:grpSpPr>
        <p:sp>
          <p:nvSpPr>
            <p:cNvPr id="19" name="Google Shape;19;p2"/>
            <p:cNvSpPr/>
            <p:nvPr/>
          </p:nvSpPr>
          <p:spPr>
            <a:xfrm>
              <a:off x="1414258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159826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905395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" name="Google Shape;22;p2"/>
          <p:cNvGrpSpPr/>
          <p:nvPr/>
        </p:nvGrpSpPr>
        <p:grpSpPr>
          <a:xfrm>
            <a:off x="7057468" y="5088"/>
            <a:ext cx="1851282" cy="752108"/>
            <a:chOff x="6917201" y="0"/>
            <a:chExt cx="2227777" cy="863400"/>
          </a:xfrm>
        </p:grpSpPr>
        <p:sp>
          <p:nvSpPr>
            <p:cNvPr id="23" name="Google Shape;23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" name="Google Shape;26;p2"/>
          <p:cNvGrpSpPr/>
          <p:nvPr/>
        </p:nvGrpSpPr>
        <p:grpSpPr>
          <a:xfrm>
            <a:off x="6553032" y="4217852"/>
            <a:ext cx="2389068" cy="925737"/>
            <a:chOff x="6917201" y="0"/>
            <a:chExt cx="2227777" cy="863400"/>
          </a:xfrm>
        </p:grpSpPr>
        <p:sp>
          <p:nvSpPr>
            <p:cNvPr id="27" name="Google Shape;27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" name="Google Shape;30;p2"/>
          <p:cNvGrpSpPr/>
          <p:nvPr/>
        </p:nvGrpSpPr>
        <p:grpSpPr>
          <a:xfrm>
            <a:off x="199149" y="4055652"/>
            <a:ext cx="2795414" cy="1083308"/>
            <a:chOff x="6917201" y="0"/>
            <a:chExt cx="2227777" cy="863400"/>
          </a:xfrm>
        </p:grpSpPr>
        <p:sp>
          <p:nvSpPr>
            <p:cNvPr id="31" name="Google Shape;31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4" name="Google Shape;34;p2"/>
          <p:cNvSpPr txBox="1">
            <a:spLocks noGrp="1"/>
          </p:cNvSpPr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endParaRPr/>
          </a:p>
        </p:txBody>
      </p:sp>
      <p:sp>
        <p:nvSpPr>
          <p:cNvPr id="35" name="Google Shape;35;p2"/>
          <p:cNvSpPr txBox="1">
            <a:spLocks noGrp="1"/>
          </p:cNvSpPr>
          <p:nvPr>
            <p:ph type="subTitle" idx="1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6" name="Google Shape;36;p2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accent3"/>
        </a:solidFill>
        <a:effectLst/>
      </p:bgPr>
    </p:bg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1"/>
          <p:cNvSpPr/>
          <p:nvPr/>
        </p:nvSpPr>
        <p:spPr>
          <a:xfrm flipH="1">
            <a:off x="5569200" y="2834075"/>
            <a:ext cx="3574800" cy="23094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1" name="Google Shape;111;p11"/>
          <p:cNvGrpSpPr/>
          <p:nvPr/>
        </p:nvGrpSpPr>
        <p:grpSpPr>
          <a:xfrm>
            <a:off x="5959222" y="4119576"/>
            <a:ext cx="2520952" cy="1024165"/>
            <a:chOff x="6917201" y="0"/>
            <a:chExt cx="2227777" cy="863400"/>
          </a:xfrm>
        </p:grpSpPr>
        <p:sp>
          <p:nvSpPr>
            <p:cNvPr id="112" name="Google Shape;112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5" name="Google Shape;115;p11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116" name="Google Shape;116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9" name="Google Shape;119;p11"/>
          <p:cNvSpPr txBox="1">
            <a:spLocks noGrp="1"/>
          </p:cNvSpPr>
          <p:nvPr>
            <p:ph type="title" hasCustomPrompt="1"/>
          </p:nvPr>
        </p:nvSpPr>
        <p:spPr>
          <a:xfrm>
            <a:off x="1385850" y="1383850"/>
            <a:ext cx="6372300" cy="137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20" name="Google Shape;120;p11"/>
          <p:cNvSpPr txBox="1">
            <a:spLocks noGrp="1"/>
          </p:cNvSpPr>
          <p:nvPr>
            <p:ph type="body" idx="1"/>
          </p:nvPr>
        </p:nvSpPr>
        <p:spPr>
          <a:xfrm>
            <a:off x="1385850" y="2863850"/>
            <a:ext cx="6372300" cy="64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algn="ctr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21" name="Google Shape;121;p11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2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accent3"/>
        </a:solidFill>
        <a:effectLst/>
      </p:bgPr>
    </p:bg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"/>
          <p:cNvSpPr/>
          <p:nvPr/>
        </p:nvSpPr>
        <p:spPr>
          <a:xfrm flipH="1">
            <a:off x="4757100" y="2309400"/>
            <a:ext cx="4386900" cy="28341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9" name="Google Shape;39;p3"/>
          <p:cNvGrpSpPr/>
          <p:nvPr/>
        </p:nvGrpSpPr>
        <p:grpSpPr>
          <a:xfrm>
            <a:off x="5594191" y="3961115"/>
            <a:ext cx="2910145" cy="1182340"/>
            <a:chOff x="6917201" y="0"/>
            <a:chExt cx="2227777" cy="863400"/>
          </a:xfrm>
        </p:grpSpPr>
        <p:sp>
          <p:nvSpPr>
            <p:cNvPr id="40" name="Google Shape;40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3" name="Google Shape;43;p3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44" name="Google Shape;44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7" name="Google Shape;47;p3"/>
          <p:cNvSpPr txBox="1">
            <a:spLocks noGrp="1"/>
          </p:cNvSpPr>
          <p:nvPr>
            <p:ph type="title"/>
          </p:nvPr>
        </p:nvSpPr>
        <p:spPr>
          <a:xfrm>
            <a:off x="1888684" y="1746100"/>
            <a:ext cx="5377500" cy="164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8" name="Google Shape;48;p3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bg>
      <p:bgPr>
        <a:solidFill>
          <a:schemeClr val="dk2"/>
        </a:solidFill>
        <a:effectLst/>
      </p:bgPr>
    </p:bg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51;p4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4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53;p4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54" name="Google Shape;54;p4"/>
          <p:cNvSpPr txBox="1">
            <a:spLocks noGrp="1"/>
          </p:cNvSpPr>
          <p:nvPr>
            <p:ph type="body" idx="1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5" name="Google Shape;55;p4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bg>
      <p:bgPr>
        <a:solidFill>
          <a:schemeClr val="dk2"/>
        </a:solidFill>
        <a:effectLst/>
      </p:bgPr>
    </p:bg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5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5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5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60;p5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61" name="Google Shape;61;p5"/>
          <p:cNvSpPr txBox="1">
            <a:spLocks noGrp="1"/>
          </p:cNvSpPr>
          <p:nvPr>
            <p:ph type="body" idx="1"/>
          </p:nvPr>
        </p:nvSpPr>
        <p:spPr>
          <a:xfrm>
            <a:off x="819150" y="1990725"/>
            <a:ext cx="3686100" cy="244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2" name="Google Shape;62;p5"/>
          <p:cNvSpPr txBox="1">
            <a:spLocks noGrp="1"/>
          </p:cNvSpPr>
          <p:nvPr>
            <p:ph type="body" idx="2"/>
          </p:nvPr>
        </p:nvSpPr>
        <p:spPr>
          <a:xfrm>
            <a:off x="4638675" y="1990725"/>
            <a:ext cx="3686100" cy="244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3" name="Google Shape;63;p5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bg>
      <p:bgPr>
        <a:solidFill>
          <a:schemeClr val="dk2"/>
        </a:solidFill>
        <a:effectLst/>
      </p:bgPr>
    </p:bg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6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66;p6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67;p6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6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69" name="Google Shape;69;p6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bg>
      <p:bgPr>
        <a:solidFill>
          <a:schemeClr val="accent3"/>
        </a:solidFill>
        <a:effectLst/>
      </p:bgPr>
    </p:bg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7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72;p7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p7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7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3709200" cy="1383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75" name="Google Shape;75;p7"/>
          <p:cNvSpPr txBox="1">
            <a:spLocks noGrp="1"/>
          </p:cNvSpPr>
          <p:nvPr>
            <p:ph type="body" idx="1"/>
          </p:nvPr>
        </p:nvSpPr>
        <p:spPr>
          <a:xfrm>
            <a:off x="830700" y="2319050"/>
            <a:ext cx="3709200" cy="211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76" name="Google Shape;76;p7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1"/>
        </a:solidFill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8"/>
          <p:cNvSpPr/>
          <p:nvPr/>
        </p:nvSpPr>
        <p:spPr>
          <a:xfrm>
            <a:off x="0" y="2823144"/>
            <a:ext cx="7369200" cy="2316900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8"/>
          <p:cNvSpPr/>
          <p:nvPr/>
        </p:nvSpPr>
        <p:spPr>
          <a:xfrm flipH="1">
            <a:off x="3583210" y="1554113"/>
            <a:ext cx="5560500" cy="35895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0" name="Google Shape;80;p8"/>
          <p:cNvGrpSpPr/>
          <p:nvPr/>
        </p:nvGrpSpPr>
        <p:grpSpPr>
          <a:xfrm>
            <a:off x="255991" y="-118"/>
            <a:ext cx="2251347" cy="1043408"/>
            <a:chOff x="3961956" y="4383950"/>
            <a:chExt cx="1160548" cy="548700"/>
          </a:xfrm>
        </p:grpSpPr>
        <p:sp>
          <p:nvSpPr>
            <p:cNvPr id="81" name="Google Shape;81;p8"/>
            <p:cNvSpPr/>
            <p:nvPr/>
          </p:nvSpPr>
          <p:spPr>
            <a:xfrm>
              <a:off x="4224904" y="4383950"/>
              <a:ext cx="897600" cy="5487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>
              <a:off x="4093430" y="4383950"/>
              <a:ext cx="897600" cy="5487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>
              <a:off x="3961956" y="4383950"/>
              <a:ext cx="897600" cy="5487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4" name="Google Shape;84;p8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5" name="Google Shape;85;p8"/>
          <p:cNvGrpSpPr/>
          <p:nvPr/>
        </p:nvGrpSpPr>
        <p:grpSpPr>
          <a:xfrm>
            <a:off x="34934" y="4522125"/>
            <a:ext cx="1593306" cy="617072"/>
            <a:chOff x="6917201" y="0"/>
            <a:chExt cx="2227777" cy="863400"/>
          </a:xfrm>
        </p:grpSpPr>
        <p:sp>
          <p:nvSpPr>
            <p:cNvPr id="86" name="Google Shape;86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9" name="Google Shape;89;p8"/>
          <p:cNvGrpSpPr/>
          <p:nvPr/>
        </p:nvGrpSpPr>
        <p:grpSpPr>
          <a:xfrm>
            <a:off x="5886353" y="1243"/>
            <a:ext cx="3257455" cy="1261514"/>
            <a:chOff x="6917201" y="0"/>
            <a:chExt cx="2227777" cy="863400"/>
          </a:xfrm>
        </p:grpSpPr>
        <p:sp>
          <p:nvSpPr>
            <p:cNvPr id="90" name="Google Shape;90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3" name="Google Shape;93;p8"/>
          <p:cNvSpPr txBox="1">
            <a:spLocks noGrp="1"/>
          </p:cNvSpPr>
          <p:nvPr>
            <p:ph type="title"/>
          </p:nvPr>
        </p:nvSpPr>
        <p:spPr>
          <a:xfrm>
            <a:off x="1393929" y="1301146"/>
            <a:ext cx="6366900" cy="253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>
            <a:endParaRPr/>
          </a:p>
        </p:txBody>
      </p:sp>
      <p:sp>
        <p:nvSpPr>
          <p:cNvPr id="94" name="Google Shape;94;p8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bg>
      <p:bgPr>
        <a:solidFill>
          <a:schemeClr val="dk2"/>
        </a:solid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9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9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9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9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6424200" cy="70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100" name="Google Shape;100;p9"/>
          <p:cNvSpPr txBox="1">
            <a:spLocks noGrp="1"/>
          </p:cNvSpPr>
          <p:nvPr>
            <p:ph type="subTitle" idx="1"/>
          </p:nvPr>
        </p:nvSpPr>
        <p:spPr>
          <a:xfrm>
            <a:off x="819150" y="1550700"/>
            <a:ext cx="58599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01" name="Google Shape;101;p9"/>
          <p:cNvSpPr txBox="1">
            <a:spLocks noGrp="1"/>
          </p:cNvSpPr>
          <p:nvPr>
            <p:ph type="body" idx="2"/>
          </p:nvPr>
        </p:nvSpPr>
        <p:spPr>
          <a:xfrm>
            <a:off x="819150" y="2467050"/>
            <a:ext cx="5859900" cy="209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02" name="Google Shape;102;p9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bg>
      <p:bgPr>
        <a:solidFill>
          <a:schemeClr val="accent1"/>
        </a:solidFill>
        <a:effectLst/>
      </p:bgPr>
    </p:bg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0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10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10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10"/>
          <p:cNvSpPr txBox="1">
            <a:spLocks noGrp="1"/>
          </p:cNvSpPr>
          <p:nvPr>
            <p:ph type="body" idx="1"/>
          </p:nvPr>
        </p:nvSpPr>
        <p:spPr>
          <a:xfrm>
            <a:off x="328025" y="4163500"/>
            <a:ext cx="7415100" cy="605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108" name="Google Shape;108;p10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hift"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39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Calibri"/>
              <a:buChar char="●"/>
              <a:defRPr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lvl="6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lvl="7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lvl="8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3"/>
          <p:cNvSpPr txBox="1">
            <a:spLocks noGrp="1"/>
          </p:cNvSpPr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 fontScale="90000"/>
          </a:bodyPr>
          <a:lstStyle/>
          <a:p>
            <a:r>
              <a:rPr lang="en" dirty="0"/>
              <a:t>Lightning Talk 6 – </a:t>
            </a:r>
            <a:r>
              <a:rPr lang="en-US" dirty="0"/>
              <a:t>Contextualization/Design Check-In</a:t>
            </a:r>
            <a:br>
              <a:rPr lang="en-US" dirty="0"/>
            </a:br>
            <a:endParaRPr dirty="0"/>
          </a:p>
        </p:txBody>
      </p:sp>
      <p:sp>
        <p:nvSpPr>
          <p:cNvPr id="129" name="Google Shape;129;p13"/>
          <p:cNvSpPr txBox="1">
            <a:spLocks noGrp="1"/>
          </p:cNvSpPr>
          <p:nvPr>
            <p:ph type="subTitle" idx="1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sdmay25-16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4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Project Overview</a:t>
            </a:r>
            <a:endParaRPr/>
          </a:p>
        </p:txBody>
      </p:sp>
      <p:sp>
        <p:nvSpPr>
          <p:cNvPr id="135" name="Google Shape;135;p14"/>
          <p:cNvSpPr txBox="1">
            <a:spLocks noGrp="1"/>
          </p:cNvSpPr>
          <p:nvPr>
            <p:ph type="body" idx="1"/>
          </p:nvPr>
        </p:nvSpPr>
        <p:spPr>
          <a:xfrm>
            <a:off x="819150" y="1800200"/>
            <a:ext cx="4787752" cy="263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25000" lnSpcReduction="20000"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5473" dirty="0">
                <a:solidFill>
                  <a:srgbClr val="2D3B45"/>
                </a:solidFill>
                <a:highlight>
                  <a:srgbClr val="FFFFFF"/>
                </a:highlight>
              </a:rPr>
              <a:t>Problem Statement: Design and build an 8/16 channel amplifier with little noise to boost ultrasound signals received for the acoustic imaging system. </a:t>
            </a:r>
            <a:endParaRPr sz="5473" dirty="0">
              <a:solidFill>
                <a:srgbClr val="2D3B45"/>
              </a:solidFill>
              <a:highlight>
                <a:srgbClr val="FFFFFF"/>
              </a:highlight>
            </a:endParaRPr>
          </a:p>
          <a:p>
            <a:pPr marL="0" lvl="0" indent="0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5473" dirty="0">
                <a:solidFill>
                  <a:srgbClr val="2D3B45"/>
                </a:solidFill>
                <a:highlight>
                  <a:srgbClr val="FFFFFF"/>
                </a:highlight>
              </a:rPr>
              <a:t>Constraints: </a:t>
            </a:r>
            <a:endParaRPr sz="5473" dirty="0">
              <a:solidFill>
                <a:srgbClr val="2D3B45"/>
              </a:solidFill>
              <a:highlight>
                <a:srgbClr val="FFFFFF"/>
              </a:highlight>
            </a:endParaRPr>
          </a:p>
          <a:p>
            <a:pPr marL="457200" lvl="0" indent="-315485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rgbClr val="2D3B45"/>
              </a:buClr>
              <a:buSzPct val="100000"/>
              <a:buChar char="●"/>
            </a:pPr>
            <a:r>
              <a:rPr lang="en" sz="5473" dirty="0">
                <a:solidFill>
                  <a:srgbClr val="2D3B45"/>
                </a:solidFill>
                <a:highlight>
                  <a:srgbClr val="FFFFFF"/>
                </a:highlight>
              </a:rPr>
              <a:t>Low noise</a:t>
            </a:r>
            <a:endParaRPr sz="5473" dirty="0">
              <a:solidFill>
                <a:srgbClr val="2D3B45"/>
              </a:solidFill>
              <a:highlight>
                <a:srgbClr val="FFFFFF"/>
              </a:highlight>
            </a:endParaRPr>
          </a:p>
          <a:p>
            <a:pPr marL="457200" lvl="0" indent="-315485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D3B45"/>
              </a:buClr>
              <a:buSzPct val="100000"/>
              <a:buChar char="●"/>
            </a:pPr>
            <a:r>
              <a:rPr lang="en" sz="5473" dirty="0">
                <a:solidFill>
                  <a:srgbClr val="2D3B45"/>
                </a:solidFill>
                <a:highlight>
                  <a:srgbClr val="FFFFFF"/>
                </a:highlight>
              </a:rPr>
              <a:t>Low input impedance</a:t>
            </a:r>
            <a:endParaRPr sz="5473" dirty="0">
              <a:solidFill>
                <a:srgbClr val="2D3B45"/>
              </a:solidFill>
              <a:highlight>
                <a:srgbClr val="FFFFFF"/>
              </a:highlight>
            </a:endParaRPr>
          </a:p>
          <a:p>
            <a:pPr marL="457200" lvl="0" indent="-315485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D3B45"/>
              </a:buClr>
              <a:buSzPct val="100000"/>
              <a:buChar char="●"/>
            </a:pPr>
            <a:r>
              <a:rPr lang="en" sz="5473" dirty="0">
                <a:solidFill>
                  <a:srgbClr val="2D3B45"/>
                </a:solidFill>
                <a:highlight>
                  <a:srgbClr val="FFFFFF"/>
                </a:highlight>
              </a:rPr>
              <a:t>Bandpass filtering: 10k-1M</a:t>
            </a:r>
            <a:endParaRPr sz="5473" dirty="0">
              <a:solidFill>
                <a:srgbClr val="2D3B45"/>
              </a:solidFill>
              <a:highlight>
                <a:srgbClr val="FFFFFF"/>
              </a:highlight>
            </a:endParaRPr>
          </a:p>
          <a:p>
            <a:pPr marL="457200" lvl="0" indent="-315485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D3B45"/>
              </a:buClr>
              <a:buSzPct val="100000"/>
              <a:buChar char="●"/>
            </a:pPr>
            <a:r>
              <a:rPr lang="en" sz="5473" dirty="0">
                <a:solidFill>
                  <a:srgbClr val="2D3B45"/>
                </a:solidFill>
                <a:highlight>
                  <a:srgbClr val="FFFFFF"/>
                </a:highlight>
              </a:rPr>
              <a:t>Small size (&lt; 5x5 cm)</a:t>
            </a:r>
            <a:endParaRPr sz="5473" dirty="0">
              <a:solidFill>
                <a:srgbClr val="2D3B45"/>
              </a:solidFill>
              <a:highlight>
                <a:srgbClr val="FFFFFF"/>
              </a:highlight>
            </a:endParaRPr>
          </a:p>
          <a:p>
            <a:pPr marL="457200" lvl="0" indent="-315485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D3B45"/>
              </a:buClr>
              <a:buSzPct val="100000"/>
              <a:buChar char="●"/>
            </a:pPr>
            <a:r>
              <a:rPr lang="en" sz="5473" dirty="0">
                <a:solidFill>
                  <a:srgbClr val="2D3B45"/>
                </a:solidFill>
                <a:highlight>
                  <a:srgbClr val="FFFFFF"/>
                </a:highlight>
              </a:rPr>
              <a:t>ESD protection</a:t>
            </a:r>
            <a:endParaRPr sz="5473" dirty="0">
              <a:solidFill>
                <a:srgbClr val="2D3B45"/>
              </a:solidFill>
              <a:highlight>
                <a:srgbClr val="FFFFFF"/>
              </a:highlight>
            </a:endParaRPr>
          </a:p>
          <a:p>
            <a:pPr marL="457200" lvl="0" indent="0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200" dirty="0"/>
          </a:p>
          <a:p>
            <a:pPr marL="0" lvl="0" indent="0" algn="l" rtl="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1600" dirty="0">
              <a:solidFill>
                <a:srgbClr val="2D3B45"/>
              </a:solidFill>
              <a:highlight>
                <a:srgbClr val="FFFFFF"/>
              </a:highlight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2257B22-D749-59EA-0DEC-0C8BCE2858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7099" y="2754800"/>
            <a:ext cx="1963479" cy="198223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EEA2D49-F076-9166-F037-A910642EB06D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2983"/>
          <a:stretch/>
        </p:blipFill>
        <p:spPr>
          <a:xfrm>
            <a:off x="5606902" y="1006550"/>
            <a:ext cx="3185370" cy="384632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3B861F-4E2C-595D-56F2-95E39FE3D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Human Suitability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CE658A-1F32-A223-1F1B-5955D9A156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19150" y="1990725"/>
            <a:ext cx="3859176" cy="2448000"/>
          </a:xfrm>
        </p:spPr>
        <p:txBody>
          <a:bodyPr/>
          <a:lstStyle/>
          <a:p>
            <a:r>
              <a:rPr lang="en-US" dirty="0"/>
              <a:t>Technical performance is the priority</a:t>
            </a:r>
          </a:p>
          <a:p>
            <a:pPr lvl="1"/>
            <a:r>
              <a:rPr lang="en-US" dirty="0"/>
              <a:t>Low noise</a:t>
            </a:r>
          </a:p>
          <a:p>
            <a:pPr lvl="1"/>
            <a:r>
              <a:rPr lang="en-US" dirty="0"/>
              <a:t>High gain (1000-10000 V/V)</a:t>
            </a:r>
          </a:p>
          <a:p>
            <a:r>
              <a:rPr lang="en-US" dirty="0"/>
              <a:t>Modularity is second most important feature</a:t>
            </a:r>
          </a:p>
          <a:p>
            <a:pPr lvl="1"/>
            <a:r>
              <a:rPr lang="en-US" dirty="0"/>
              <a:t>Capability of functioning in 8 channel and 16 channel configurations</a:t>
            </a:r>
          </a:p>
          <a:p>
            <a:r>
              <a:rPr lang="en-US" dirty="0"/>
              <a:t>Low maintenance</a:t>
            </a:r>
          </a:p>
          <a:p>
            <a:r>
              <a:rPr lang="en-US" dirty="0"/>
              <a:t>Easy setup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ACD8A2F-2B4C-E493-80DA-211E123FC5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710822"/>
            <a:ext cx="4073274" cy="2232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4333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E76255-1B88-C165-1A6F-8B2D6F803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Economic Suitability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593D6C-331F-DB06-0366-4C83B5E230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471" y="1983636"/>
            <a:ext cx="4100869" cy="24480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Similar mass-produced products exist but do not fit our needs as well</a:t>
            </a:r>
          </a:p>
          <a:p>
            <a:r>
              <a:rPr lang="en-US" dirty="0"/>
              <a:t>Gain, Bandwidth, and power supply can be selected by us to perfectly match our application</a:t>
            </a:r>
          </a:p>
          <a:p>
            <a:r>
              <a:rPr lang="en-US" dirty="0"/>
              <a:t>There is currently only 1 setup where the amplifier can be used so the required quantity is low</a:t>
            </a:r>
          </a:p>
          <a:p>
            <a:endParaRPr lang="en-US" dirty="0"/>
          </a:p>
          <a:p>
            <a:r>
              <a:rPr lang="en-US" dirty="0"/>
              <a:t>Improved performance is worth slightly higher cost to our clients, especially considering the required quantity is low.</a:t>
            </a:r>
          </a:p>
        </p:txBody>
      </p:sp>
      <p:pic>
        <p:nvPicPr>
          <p:cNvPr id="7" name="Google Shape;148;p4">
            <a:extLst>
              <a:ext uri="{FF2B5EF4-FFF2-40B4-BE49-F238E27FC236}">
                <a16:creationId xmlns:a16="http://schemas.microsoft.com/office/drawing/2014/main" id="{00F69DBC-0E0D-714A-160D-DD1F1B6495D2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5068874" y="1306313"/>
            <a:ext cx="3467931" cy="27658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37072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0ADAD5-1971-65E1-610B-E3BFE313E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Technical Suitability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603618-31FC-A8F7-528E-1E9765E2D68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Many parameters affected by design:</a:t>
            </a:r>
          </a:p>
          <a:p>
            <a:pPr lvl="1"/>
            <a:r>
              <a:rPr lang="en-US" dirty="0"/>
              <a:t>Gain</a:t>
            </a:r>
          </a:p>
          <a:p>
            <a:pPr lvl="1"/>
            <a:r>
              <a:rPr lang="en-US" dirty="0"/>
              <a:t>Bandwidth</a:t>
            </a:r>
          </a:p>
          <a:p>
            <a:pPr lvl="1"/>
            <a:r>
              <a:rPr lang="en-US" dirty="0"/>
              <a:t>Power Supply</a:t>
            </a:r>
          </a:p>
          <a:p>
            <a:pPr lvl="1"/>
            <a:r>
              <a:rPr lang="en-US" dirty="0"/>
              <a:t>Noise</a:t>
            </a:r>
          </a:p>
          <a:p>
            <a:pPr lvl="1"/>
            <a:r>
              <a:rPr lang="en-US" dirty="0"/>
              <a:t>Distortion</a:t>
            </a:r>
          </a:p>
          <a:p>
            <a:r>
              <a:rPr lang="en-US" dirty="0"/>
              <a:t>Required knowledge:</a:t>
            </a:r>
          </a:p>
          <a:p>
            <a:pPr lvl="1"/>
            <a:r>
              <a:rPr lang="en-US" dirty="0"/>
              <a:t>EM shielding</a:t>
            </a:r>
          </a:p>
          <a:p>
            <a:pPr lvl="1"/>
            <a:r>
              <a:rPr lang="en-US" dirty="0"/>
              <a:t>Filters</a:t>
            </a:r>
          </a:p>
          <a:p>
            <a:pPr lvl="1"/>
            <a:r>
              <a:rPr lang="en-US" dirty="0"/>
              <a:t>High frequency circuit design</a:t>
            </a:r>
          </a:p>
          <a:p>
            <a:r>
              <a:rPr lang="en-US" dirty="0"/>
              <a:t>Reverse engineering of the existing prototype is also necessary</a:t>
            </a:r>
          </a:p>
        </p:txBody>
      </p:sp>
      <p:pic>
        <p:nvPicPr>
          <p:cNvPr id="4" name="Picture 3" descr="A screen shot of a computer&#10;&#10;Description automatically generated">
            <a:extLst>
              <a:ext uri="{FF2B5EF4-FFF2-40B4-BE49-F238E27FC236}">
                <a16:creationId xmlns:a16="http://schemas.microsoft.com/office/drawing/2014/main" id="{ECC04FE6-BA19-35A8-5C4C-9B431E5BE2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1910" y="1717462"/>
            <a:ext cx="3933725" cy="1977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6603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8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6424200" cy="70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Conclusions</a:t>
            </a:r>
            <a:endParaRPr dirty="0"/>
          </a:p>
        </p:txBody>
      </p:sp>
      <p:sp>
        <p:nvSpPr>
          <p:cNvPr id="165" name="Google Shape;165;p18"/>
          <p:cNvSpPr txBox="1">
            <a:spLocks noGrp="1"/>
          </p:cNvSpPr>
          <p:nvPr>
            <p:ph type="body" idx="2"/>
          </p:nvPr>
        </p:nvSpPr>
        <p:spPr>
          <a:xfrm>
            <a:off x="819149" y="1616149"/>
            <a:ext cx="7006413" cy="294640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-US" sz="1600" dirty="0"/>
              <a:t>Functionality most important aspect to users</a:t>
            </a: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-US" sz="1600" dirty="0"/>
              <a:t>Modularity is the second most important</a:t>
            </a:r>
            <a:endParaRPr sz="1600" dirty="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-US" sz="1600" dirty="0"/>
              <a:t>Low quantity and a highly specialized product outweigh increased costs</a:t>
            </a: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-US" sz="1600" dirty="0"/>
              <a:t>Knowledge of many complex topics in necessary</a:t>
            </a: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-US" sz="1600" dirty="0"/>
              <a:t>Design process is similar to common engineering processes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hift">
  <a:themeElements>
    <a:clrScheme name="Shift">
      <a:dk1>
        <a:srgbClr val="FFFFFF"/>
      </a:dk1>
      <a:lt1>
        <a:srgbClr val="AF7B51"/>
      </a:lt1>
      <a:dk2>
        <a:srgbClr val="233A44"/>
      </a:dk2>
      <a:lt2>
        <a:srgbClr val="D9D9D9"/>
      </a:lt2>
      <a:accent1>
        <a:srgbClr val="00796B"/>
      </a:accent1>
      <a:accent2>
        <a:srgbClr val="D9563F"/>
      </a:accent2>
      <a:accent3>
        <a:srgbClr val="C4A15A"/>
      </a:accent3>
      <a:accent4>
        <a:srgbClr val="14F597"/>
      </a:accent4>
      <a:accent5>
        <a:srgbClr val="3D4594"/>
      </a:accent5>
      <a:accent6>
        <a:srgbClr val="163EF5"/>
      </a:accent6>
      <a:hlink>
        <a:srgbClr val="3D4594"/>
      </a:hlink>
      <a:folHlink>
        <a:srgbClr val="3D459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</TotalTime>
  <Words>231</Words>
  <Application>Microsoft Office PowerPoint</Application>
  <PresentationFormat>On-screen Show (16:9)</PresentationFormat>
  <Paragraphs>42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Nunito</vt:lpstr>
      <vt:lpstr>Shift</vt:lpstr>
      <vt:lpstr>Lightning Talk 6 – Contextualization/Design Check-In </vt:lpstr>
      <vt:lpstr>Project Overview</vt:lpstr>
      <vt:lpstr>Human Suitability</vt:lpstr>
      <vt:lpstr>Economic Suitability</vt:lpstr>
      <vt:lpstr>Technical Suitability</vt:lpstr>
      <vt:lpstr>Conclusions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Jon Wetenkamp</cp:lastModifiedBy>
  <cp:revision>6</cp:revision>
  <dcterms:modified xsi:type="dcterms:W3CDTF">2024-11-07T00:49:14Z</dcterms:modified>
</cp:coreProperties>
</file>